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0080625" cy="7559675"/>
  <p:notesSz cx="7559675" cy="10691813"/>
  <p:defaultTextStyle>
    <a:defPPr>
      <a:defRPr lang="pl-PL"/>
    </a:defPPr>
    <a:lvl1pPr marL="0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05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10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15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20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26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32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37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42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440" y="-78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l-PL" sz="14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Symbol zastępczy daty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l-PL" sz="14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Symbol zastępczy stopki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l-PL" sz="14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Symbol zastępczy numeru slajdu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A3BBC29D-54C8-4728-95FD-B31CE54109F6}" type="slidenum">
              <a:rPr/>
              <a:pPr marL="0" marR="0" lvl="0" indent="0" algn="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400"/>
              </a:pPr>
              <a:t>‹#›</a:t>
            </a:fld>
            <a:endParaRPr lang="pl-PL" sz="14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5112" cy="400843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l-PL"/>
          </a:p>
        </p:txBody>
      </p:sp>
      <p:sp>
        <p:nvSpPr>
          <p:cNvPr id="4" name="Symbol zastępczy nagłówka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pl-PL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pl-PL" dirty="0"/>
          </a:p>
        </p:txBody>
      </p:sp>
      <p:sp>
        <p:nvSpPr>
          <p:cNvPr id="5" name="Symbol zastępczy daty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pl-PL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pl-PL" dirty="0"/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pl-PL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pl-PL" dirty="0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pl-PL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A24B27D7-F897-4ECC-BFA7-E1B183C64283}" type="slidenum">
              <a:rPr/>
              <a:pPr lvl="0"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215956" marR="0" indent="-215956" rtl="0" hangingPunct="0">
      <a:tabLst/>
      <a:defRPr lang="pl-PL" sz="2000" b="0" i="0" u="none" strike="noStrike" kern="1200">
        <a:ln>
          <a:noFill/>
        </a:ln>
        <a:latin typeface="Arial" pitchFamily="18"/>
        <a:ea typeface="Microsoft YaHei" pitchFamily="2"/>
      </a:defRPr>
    </a:lvl1pPr>
    <a:lvl2pPr marL="457105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10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15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20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26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32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37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42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zaokrąglony 14"/>
          <p:cNvSpPr/>
          <p:nvPr/>
        </p:nvSpPr>
        <p:spPr>
          <a:xfrm>
            <a:off x="336021" y="362865"/>
            <a:ext cx="9405998" cy="683084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Prostokąt zaokrąglony 9"/>
          <p:cNvSpPr/>
          <p:nvPr/>
        </p:nvSpPr>
        <p:spPr>
          <a:xfrm>
            <a:off x="461474" y="478583"/>
            <a:ext cx="9157680" cy="3427053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796370" y="2006440"/>
            <a:ext cx="8568531" cy="2015913"/>
          </a:xfrm>
        </p:spPr>
        <p:txBody>
          <a:bodyPr lIns="50397" rIns="50397" bIns="50397"/>
          <a:lstStyle>
            <a:lvl1pPr algn="r">
              <a:defRPr sz="50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0" name="Podtytuł 19"/>
          <p:cNvSpPr>
            <a:spLocks noGrp="1"/>
          </p:cNvSpPr>
          <p:nvPr>
            <p:ph type="subTitle" idx="1"/>
          </p:nvPr>
        </p:nvSpPr>
        <p:spPr>
          <a:xfrm>
            <a:off x="796370" y="4062065"/>
            <a:ext cx="8568531" cy="1007957"/>
          </a:xfrm>
        </p:spPr>
        <p:txBody>
          <a:bodyPr lIns="201589" tIns="0"/>
          <a:lstStyle>
            <a:lvl1pPr marL="40318" indent="0" algn="r">
              <a:spcBef>
                <a:spcPts val="0"/>
              </a:spcBef>
              <a:buNone/>
              <a:defRPr sz="2200">
                <a:solidFill>
                  <a:schemeClr val="bg2">
                    <a:shade val="25000"/>
                  </a:schemeClr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pl-PL" dirty="0"/>
          </a:p>
        </p:txBody>
      </p:sp>
      <p:sp>
        <p:nvSpPr>
          <p:cNvPr id="11" name="Symbol zastępczy numeru slajd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D77603B2-D99B-422D-802E-AD512E666ACF}" type="slidenum">
              <a:rPr lang="pl-PL" smtClean="0"/>
              <a:pPr lvl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4435" y="5493364"/>
            <a:ext cx="9022159" cy="115915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54435" y="584615"/>
            <a:ext cx="9022159" cy="461644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22BAD8D9-5611-408D-98A0-EADFEC90296D}" type="slidenum">
              <a:rPr lang="pl-PL" smtClean="0"/>
              <a:pPr lvl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08453" y="587980"/>
            <a:ext cx="2184135" cy="5795750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88037" y="587977"/>
            <a:ext cx="6552406" cy="57957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16609DF1-DB4D-49CA-A544-69F0F895F88F}" type="slidenum">
              <a:rPr lang="pl-PL" smtClean="0"/>
              <a:pPr lvl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4435" y="5493364"/>
            <a:ext cx="9022159" cy="115915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54435" y="584615"/>
            <a:ext cx="9022159" cy="461644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79405056-6557-4528-B99F-5D9D02DC39B5}" type="slidenum">
              <a:rPr lang="pl-PL" smtClean="0"/>
              <a:pPr lvl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zaokrąglony 13"/>
          <p:cNvSpPr/>
          <p:nvPr/>
        </p:nvSpPr>
        <p:spPr>
          <a:xfrm>
            <a:off x="336021" y="362865"/>
            <a:ext cx="9405998" cy="683084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461474" y="478584"/>
            <a:ext cx="9157680" cy="4785511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6317" y="5432886"/>
            <a:ext cx="9022159" cy="745888"/>
          </a:xfrm>
        </p:spPr>
        <p:txBody>
          <a:bodyPr lIns="100794" bIns="0" anchor="b"/>
          <a:lstStyle>
            <a:lvl1pPr algn="l">
              <a:buNone/>
              <a:defRPr sz="40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6317" y="6199952"/>
            <a:ext cx="9022159" cy="463660"/>
          </a:xfrm>
        </p:spPr>
        <p:txBody>
          <a:bodyPr lIns="131033" tIns="0" anchor="t"/>
          <a:lstStyle>
            <a:lvl1pPr marL="0" marR="40318" indent="0" algn="l">
              <a:spcBef>
                <a:spcPts val="0"/>
              </a:spcBef>
              <a:spcAft>
                <a:spcPts val="0"/>
              </a:spcAft>
              <a:buNone/>
              <a:defRPr sz="20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2EB2A7F4-4ABF-4A72-BFD0-8317E1488C98}" type="slidenum">
              <a:rPr lang="pl-PL" smtClean="0"/>
              <a:pPr lvl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67037" y="584615"/>
            <a:ext cx="4334669" cy="483819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42454" y="584615"/>
            <a:ext cx="4334669" cy="483819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55091F46-4CFC-451D-A365-33F94B3EC9D6}" type="slidenum">
              <a:rPr lang="pl-PL" smtClean="0"/>
              <a:pPr lvl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4435" y="5493364"/>
            <a:ext cx="9022159" cy="115915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69422" y="638723"/>
            <a:ext cx="4334669" cy="873212"/>
          </a:xfrm>
        </p:spPr>
        <p:txBody>
          <a:bodyPr lIns="161271" anchor="ctr"/>
          <a:lstStyle>
            <a:lvl1pPr marL="0" indent="0" algn="l">
              <a:buNone/>
              <a:defRPr sz="2600" b="1">
                <a:solidFill>
                  <a:schemeClr val="tx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5128693" y="638723"/>
            <a:ext cx="4334669" cy="873212"/>
          </a:xfrm>
        </p:spPr>
        <p:txBody>
          <a:bodyPr lIns="151191" anchor="ctr"/>
          <a:lstStyle>
            <a:lvl1pPr marL="0" indent="0" algn="l">
              <a:buNone/>
              <a:defRPr sz="2600" b="1">
                <a:solidFill>
                  <a:schemeClr val="tx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669422" y="1595931"/>
            <a:ext cx="4334669" cy="3847035"/>
          </a:xfrm>
        </p:spPr>
        <p:txBody>
          <a:bodyPr anchor="t"/>
          <a:lstStyle>
            <a:lvl1pPr algn="l">
              <a:defRPr sz="2600"/>
            </a:lvl1pPr>
            <a:lvl2pPr algn="l">
              <a:defRPr sz="22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128693" y="1595931"/>
            <a:ext cx="4334669" cy="3847035"/>
          </a:xfrm>
        </p:spPr>
        <p:txBody>
          <a:bodyPr anchor="t"/>
          <a:lstStyle>
            <a:lvl1pPr algn="l">
              <a:defRPr sz="2600"/>
            </a:lvl1pPr>
            <a:lvl2pPr algn="l">
              <a:defRPr sz="22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6D12C8FF-C8E6-4DB9-B763-9A755C8BF15C}" type="slidenum">
              <a:rPr lang="pl-PL" smtClean="0"/>
              <a:pPr lvl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40B8F6BB-F554-451C-AB2E-20C0492099B2}" type="slidenum">
              <a:rPr lang="pl-PL" smtClean="0"/>
              <a:pPr lvl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336021" y="362865"/>
            <a:ext cx="9405998" cy="683084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50EE5E48-8ACA-4CDA-AFF5-4874DE332D72}" type="slidenum">
              <a:rPr lang="pl-PL" smtClean="0"/>
              <a:pPr lvl="0"/>
              <a:t>‹#›</a:t>
            </a:fld>
            <a:endParaRPr lang="pl-PL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06125" y="587975"/>
            <a:ext cx="3276203" cy="1007957"/>
          </a:xfrm>
        </p:spPr>
        <p:txBody>
          <a:bodyPr anchor="b"/>
          <a:lstStyle>
            <a:lvl1pPr algn="l">
              <a:buNone/>
              <a:defRPr sz="24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106194" y="1595933"/>
            <a:ext cx="3276203" cy="4636460"/>
          </a:xfrm>
        </p:spPr>
        <p:txBody>
          <a:bodyPr lIns="100794"/>
          <a:lstStyle>
            <a:lvl1pPr marL="20159" marR="20159" indent="0">
              <a:spcBef>
                <a:spcPts val="0"/>
              </a:spcBef>
              <a:buNone/>
              <a:defRPr sz="1500">
                <a:solidFill>
                  <a:schemeClr val="tx1"/>
                </a:solidFill>
              </a:defRPr>
            </a:lvl1pPr>
            <a:lvl2pPr>
              <a:buNone/>
              <a:defRPr sz="1300">
                <a:solidFill>
                  <a:schemeClr val="tx1"/>
                </a:solidFill>
              </a:defRPr>
            </a:lvl2pPr>
            <a:lvl3pPr>
              <a:buNone/>
              <a:defRPr sz="1100">
                <a:solidFill>
                  <a:schemeClr val="tx1"/>
                </a:solidFill>
              </a:defRPr>
            </a:lvl3pPr>
            <a:lvl4pPr>
              <a:buNone/>
              <a:defRPr sz="1000">
                <a:solidFill>
                  <a:schemeClr val="tx1"/>
                </a:solidFill>
              </a:defRPr>
            </a:lvl4pPr>
            <a:lvl5pPr>
              <a:buNone/>
              <a:defRPr sz="10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839360" y="1025312"/>
            <a:ext cx="5100019" cy="5207778"/>
          </a:xfrm>
        </p:spPr>
        <p:txBody>
          <a:bodyPr/>
          <a:lstStyle>
            <a:lvl1pPr>
              <a:defRPr sz="3100">
                <a:solidFill>
                  <a:schemeClr val="tx1"/>
                </a:solidFill>
              </a:defRPr>
            </a:lvl1pPr>
            <a:lvl2pPr>
              <a:defRPr sz="2900">
                <a:solidFill>
                  <a:schemeClr val="tx1"/>
                </a:solidFill>
              </a:defRPr>
            </a:lvl2pPr>
            <a:lvl3pPr>
              <a:defRPr sz="26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defRPr sz="22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77A0F4A7-0593-4BFE-B7EA-7685C1504074}" type="slidenum">
              <a:rPr lang="pl-PL" smtClean="0"/>
              <a:pPr lvl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zaokrąglony 14"/>
          <p:cNvSpPr/>
          <p:nvPr/>
        </p:nvSpPr>
        <p:spPr>
          <a:xfrm>
            <a:off x="336021" y="362865"/>
            <a:ext cx="9405998" cy="683084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Prostokąt z zaokrąglonym rogiem 10"/>
          <p:cNvSpPr/>
          <p:nvPr/>
        </p:nvSpPr>
        <p:spPr>
          <a:xfrm>
            <a:off x="7056438" y="478583"/>
            <a:ext cx="2562716" cy="4787794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031" y="5524864"/>
            <a:ext cx="9072563" cy="1159150"/>
          </a:xfrm>
        </p:spPr>
        <p:txBody>
          <a:bodyPr anchor="t"/>
          <a:lstStyle>
            <a:lvl1pPr algn="l">
              <a:buNone/>
              <a:defRPr sz="40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grayWhite">
          <a:xfrm>
            <a:off x="7124691" y="587975"/>
            <a:ext cx="2469753" cy="4642377"/>
          </a:xfrm>
        </p:spPr>
        <p:txBody>
          <a:bodyPr lIns="100794"/>
          <a:lstStyle>
            <a:lvl1pPr marL="50397" indent="0" algn="l">
              <a:spcBef>
                <a:spcPts val="0"/>
              </a:spcBef>
              <a:buNone/>
              <a:defRPr sz="1500">
                <a:solidFill>
                  <a:srgbClr val="FFFFFF"/>
                </a:solidFill>
              </a:defRPr>
            </a:lvl1pPr>
            <a:lvl2pPr>
              <a:defRPr sz="1300">
                <a:solidFill>
                  <a:srgbClr val="FFFFFF"/>
                </a:solidFill>
              </a:defRPr>
            </a:lvl2pPr>
            <a:lvl3pPr>
              <a:defRPr sz="1100">
                <a:solidFill>
                  <a:srgbClr val="FFFFFF"/>
                </a:solidFill>
              </a:defRPr>
            </a:lvl3pPr>
            <a:lvl4pPr>
              <a:defRPr sz="1000">
                <a:solidFill>
                  <a:srgbClr val="FFFFFF"/>
                </a:solidFill>
              </a:defRPr>
            </a:lvl4pPr>
            <a:lvl5pPr>
              <a:defRPr sz="10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19C0C2F6-3961-48AD-B543-E3B30BD3765A}" type="slidenum">
              <a:rPr lang="pl-PL" smtClean="0"/>
              <a:pPr lvl="0"/>
              <a:t>‹#›</a:t>
            </a:fld>
            <a:endParaRPr lang="pl-PL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64652" y="480354"/>
            <a:ext cx="6532245" cy="4787794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500"/>
            </a:lvl1pPr>
            <a:extLst/>
          </a:lstStyle>
          <a:p>
            <a:r>
              <a:rPr kumimoji="0" lang="pl-PL" dirty="0" smtClean="0"/>
              <a:t>Kliknij ikonę, aby dodać obraz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336021" y="362865"/>
            <a:ext cx="9405998" cy="683084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Prostokąt zaokrąglony 8"/>
          <p:cNvSpPr/>
          <p:nvPr/>
        </p:nvSpPr>
        <p:spPr>
          <a:xfrm>
            <a:off x="461474" y="478583"/>
            <a:ext cx="9157680" cy="604774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Symbol zastępczy tytułu 12"/>
          <p:cNvSpPr>
            <a:spLocks noGrp="1"/>
          </p:cNvSpPr>
          <p:nvPr>
            <p:ph type="title"/>
          </p:nvPr>
        </p:nvSpPr>
        <p:spPr>
          <a:xfrm>
            <a:off x="554435" y="5495690"/>
            <a:ext cx="9022159" cy="1159150"/>
          </a:xfrm>
          <a:prstGeom prst="rect">
            <a:avLst/>
          </a:prstGeom>
        </p:spPr>
        <p:txBody>
          <a:bodyPr vert="horz" lIns="100794" tIns="50397" rIns="100794" bIns="50397" anchor="b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554435" y="584615"/>
            <a:ext cx="9022159" cy="4616442"/>
          </a:xfrm>
          <a:prstGeom prst="rect">
            <a:avLst/>
          </a:prstGeom>
        </p:spPr>
        <p:txBody>
          <a:bodyPr vert="horz" lIns="201589" tIns="100794" rIns="100794" bIns="50397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2"/>
          </p:nvPr>
        </p:nvSpPr>
        <p:spPr>
          <a:xfrm>
            <a:off x="4163140" y="6737211"/>
            <a:ext cx="2520156" cy="402483"/>
          </a:xfrm>
          <a:prstGeom prst="rect">
            <a:avLst/>
          </a:prstGeom>
        </p:spPr>
        <p:txBody>
          <a:bodyPr vert="horz" lIns="100794" tIns="50397" rIns="100794" bIns="50397" anchor="b"/>
          <a:lstStyle>
            <a:lvl1pPr algn="r" eaLnBrk="1" latinLnBrk="0" hangingPunct="1">
              <a:defRPr kumimoji="0" sz="11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lvl="0"/>
            <a:endParaRPr lang="pl-PL" dirty="0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3"/>
          </p:nvPr>
        </p:nvSpPr>
        <p:spPr>
          <a:xfrm>
            <a:off x="6683296" y="6737211"/>
            <a:ext cx="2520156" cy="402483"/>
          </a:xfrm>
          <a:prstGeom prst="rect">
            <a:avLst/>
          </a:prstGeom>
        </p:spPr>
        <p:txBody>
          <a:bodyPr vert="horz" lIns="100794" tIns="50397" rIns="100794" bIns="50397" anchor="b"/>
          <a:lstStyle>
            <a:lvl1pPr algn="l" eaLnBrk="1" latinLnBrk="0" hangingPunct="1">
              <a:defRPr kumimoji="0" sz="11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lvl="0"/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9203452" y="6737211"/>
            <a:ext cx="504031" cy="402483"/>
          </a:xfrm>
          <a:prstGeom prst="rect">
            <a:avLst/>
          </a:prstGeom>
        </p:spPr>
        <p:txBody>
          <a:bodyPr vert="horz" lIns="100794" tIns="50397" rIns="100794" bIns="50397" anchor="b"/>
          <a:lstStyle>
            <a:lvl1pPr algn="r" eaLnBrk="1" latinLnBrk="0" hangingPunct="1">
              <a:defRPr kumimoji="0" sz="11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lvl="0"/>
            <a:fld id="{177D9798-BF4C-4C1D-8BA0-67AE1320C677}" type="slidenum">
              <a:rPr lang="pl-PL" smtClean="0"/>
              <a:pPr lvl="0"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304" indent="-292304" algn="l" rtl="0" eaLnBrk="1" latinLnBrk="0" hangingPunct="1">
        <a:spcBef>
          <a:spcPts val="276"/>
        </a:spcBef>
        <a:buClr>
          <a:schemeClr val="accent1"/>
        </a:buClr>
        <a:buSzPct val="80000"/>
        <a:buFont typeface="Wingdings 2"/>
        <a:buChar char=""/>
        <a:defRPr kumimoji="0" sz="31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04766" indent="-221747" algn="l" rtl="0" eaLnBrk="1" latinLnBrk="0" hangingPunct="1">
        <a:spcBef>
          <a:spcPts val="276"/>
        </a:spcBef>
        <a:buClr>
          <a:schemeClr val="accent1"/>
        </a:buClr>
        <a:buSzPct val="100000"/>
        <a:buFont typeface="Verdana"/>
        <a:buChar char="◦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66831" indent="-201589" algn="l" rtl="0" eaLnBrk="1" latinLnBrk="0" hangingPunct="1">
        <a:spcBef>
          <a:spcPts val="276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28896" indent="-201589" algn="l" rtl="0" eaLnBrk="1" latinLnBrk="0" hangingPunct="1">
        <a:spcBef>
          <a:spcPts val="254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411120" indent="-201589" algn="l" rtl="0" eaLnBrk="1" latinLnBrk="0" hangingPunct="1">
        <a:spcBef>
          <a:spcPts val="276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2947" indent="-201589" algn="l" rtl="0" eaLnBrk="1" latinLnBrk="0" hangingPunct="1">
        <a:spcBef>
          <a:spcPts val="276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9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874774" indent="-201589" algn="l" rtl="0" eaLnBrk="1" latinLnBrk="0" hangingPunct="1">
        <a:spcBef>
          <a:spcPts val="281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116681" indent="-201589" algn="l" rtl="0" eaLnBrk="1" latinLnBrk="0" hangingPunct="1">
        <a:spcBef>
          <a:spcPts val="283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368666" indent="-201589" algn="l" rtl="0" eaLnBrk="1" latinLnBrk="0" hangingPunct="1">
        <a:spcBef>
          <a:spcPts val="281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575816" y="755501"/>
            <a:ext cx="9072563" cy="661988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pl-PL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Przeciwdziałanie narkomanii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359792" y="1558675"/>
            <a:ext cx="9361040" cy="6408226"/>
          </a:xfrm>
        </p:spPr>
        <p:txBody>
          <a:bodyPr wrap="square"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indent="0" algn="ctr">
              <a:buNone/>
            </a:pPr>
            <a:r>
              <a:rPr lang="pl-PL" sz="3600" b="1" dirty="0"/>
              <a:t>Narkotyki a Rodzice</a:t>
            </a:r>
          </a:p>
          <a:p>
            <a:pPr marL="0" indent="0" algn="ctr">
              <a:buNone/>
            </a:pPr>
            <a:r>
              <a:rPr lang="pl-PL" dirty="0" smtClean="0"/>
              <a:t>Analiza </a:t>
            </a:r>
            <a:r>
              <a:rPr lang="pl-PL" dirty="0"/>
              <a:t>badań ankietowych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b="1" dirty="0" smtClean="0"/>
              <a:t>Konferencja 16.05.2017</a:t>
            </a:r>
          </a:p>
          <a:p>
            <a:pPr marL="0" indent="0" algn="ctr">
              <a:buNone/>
            </a:pPr>
            <a:endParaRPr lang="pl-PL" sz="3200" dirty="0" smtClean="0"/>
          </a:p>
          <a:p>
            <a:pPr marL="0" indent="0" algn="ctr">
              <a:buNone/>
            </a:pPr>
            <a:r>
              <a:rPr lang="pl-PL" sz="3200" dirty="0" smtClean="0"/>
              <a:t>Maria </a:t>
            </a:r>
            <a:r>
              <a:rPr lang="pl-PL" sz="3200" dirty="0" smtClean="0"/>
              <a:t>Nagaba-Wójcik</a:t>
            </a:r>
            <a:endParaRPr lang="pl-PL" sz="3200" dirty="0" smtClean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3672160" y="3419797"/>
            <a:ext cx="2520000" cy="126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503808" y="755501"/>
            <a:ext cx="9145016" cy="3096344"/>
          </a:xfrm>
        </p:spPr>
        <p:txBody>
          <a:bodyPr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pl-PL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pl-PL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pl-PL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pl-PL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pl-PL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pl-PL" sz="3600" dirty="0" smtClean="0">
                <a:solidFill>
                  <a:schemeClr val="tx1"/>
                </a:solidFill>
              </a:rPr>
              <a:t>19% rodziców stwierdziło, że ich dzieci upiły się </a:t>
            </a:r>
            <a:br>
              <a:rPr lang="pl-PL" sz="3600" dirty="0" smtClean="0">
                <a:solidFill>
                  <a:schemeClr val="tx1"/>
                </a:solidFill>
              </a:rPr>
            </a:br>
            <a:r>
              <a:rPr lang="pl-PL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pl-PL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pl-PL" sz="3600" dirty="0" smtClean="0">
                <a:solidFill>
                  <a:srgbClr val="FF0000"/>
                </a:solidFill>
              </a:rPr>
              <a:t>2% rodziców napisało, że ich dziecko brało narkotyki</a:t>
            </a:r>
            <a:r>
              <a:rPr lang="pl-PL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pl-PL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endParaRPr lang="pl-PL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1655936" y="4211885"/>
            <a:ext cx="6923556" cy="24482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575816" y="395461"/>
            <a:ext cx="9072563" cy="1046039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pl-PL" dirty="0">
                <a:solidFill>
                  <a:srgbClr val="FF0000"/>
                </a:solidFill>
              </a:rPr>
              <a:t>W</a:t>
            </a:r>
            <a:r>
              <a:rPr lang="pl-PL" sz="3600" dirty="0" smtClean="0">
                <a:solidFill>
                  <a:srgbClr val="FF0000"/>
                </a:solidFill>
              </a:rPr>
              <a:t>nioski</a:t>
            </a:r>
            <a:endParaRPr lang="pl-PL" sz="3600" dirty="0">
              <a:solidFill>
                <a:srgbClr val="FF0000"/>
              </a:solidFill>
            </a:endParaRP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359793" y="1763613"/>
            <a:ext cx="9289032" cy="5666998"/>
          </a:xfrm>
        </p:spPr>
        <p:txBody>
          <a:bodyPr wrap="square">
            <a:spAutoFit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l-PL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l-PL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lvl="0"/>
            <a:r>
              <a:rPr lang="pl-PL" sz="3000" dirty="0"/>
              <a:t>10% młodzieży uzależnia się od narkotyków</a:t>
            </a:r>
          </a:p>
          <a:p>
            <a:pPr lvl="0"/>
            <a:r>
              <a:rPr lang="pl-PL" sz="3000" dirty="0"/>
              <a:t>16% młodzieży biorącej narkotyki ma słabe </a:t>
            </a:r>
            <a:r>
              <a:rPr lang="pl-PL" sz="3000" dirty="0" smtClean="0"/>
              <a:t/>
            </a:r>
            <a:br>
              <a:rPr lang="pl-PL" sz="3000" dirty="0" smtClean="0"/>
            </a:br>
            <a:r>
              <a:rPr lang="pl-PL" sz="3000" dirty="0" smtClean="0"/>
              <a:t>i </a:t>
            </a:r>
            <a:r>
              <a:rPr lang="pl-PL" sz="3000" dirty="0"/>
              <a:t>konfliktowe relacje z rodzicami</a:t>
            </a:r>
          </a:p>
          <a:p>
            <a:pPr lvl="0"/>
            <a:r>
              <a:rPr lang="pl-PL" sz="3000" dirty="0"/>
              <a:t>Tyle samo-16% rodziców nie wie o problemach swoich dzieci</a:t>
            </a:r>
          </a:p>
          <a:p>
            <a:pPr lvl="0"/>
            <a:r>
              <a:rPr lang="pl-PL" sz="3000" dirty="0"/>
              <a:t>17% młodzieży przeżywa problemy </a:t>
            </a:r>
            <a:r>
              <a:rPr lang="pl-PL" sz="3000" dirty="0" smtClean="0"/>
              <a:t>szkolne</a:t>
            </a:r>
            <a:br>
              <a:rPr lang="pl-PL" sz="3000" dirty="0" smtClean="0"/>
            </a:br>
            <a:r>
              <a:rPr lang="pl-PL" sz="3000" dirty="0" smtClean="0"/>
              <a:t> </a:t>
            </a:r>
            <a:r>
              <a:rPr lang="pl-PL" sz="3000" dirty="0"/>
              <a:t>i 9% problemy rodzinne</a:t>
            </a:r>
          </a:p>
          <a:p>
            <a:pPr lvl="0"/>
            <a:r>
              <a:rPr lang="pl-PL" sz="3000" dirty="0"/>
              <a:t>Po narkotyki częściej sięgają uczniowie przeciętni i słabi</a:t>
            </a:r>
          </a:p>
          <a:p>
            <a:pPr lvl="0"/>
            <a:endParaRPr lang="pl-PL" sz="3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503808" y="395461"/>
            <a:ext cx="9072563" cy="1046039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pl-PL" dirty="0">
                <a:solidFill>
                  <a:srgbClr val="FF0000"/>
                </a:solidFill>
              </a:rPr>
              <a:t>W</a:t>
            </a:r>
            <a:r>
              <a:rPr lang="pl-PL" sz="3600" dirty="0">
                <a:solidFill>
                  <a:srgbClr val="FF0000"/>
                </a:solidFill>
              </a:rPr>
              <a:t>nioski </a:t>
            </a:r>
            <a:r>
              <a:rPr lang="pl-PL" sz="3600" dirty="0">
                <a:solidFill>
                  <a:srgbClr val="FF0000"/>
                </a:solidFill>
              </a:rPr>
              <a:t>cd</a:t>
            </a:r>
            <a:r>
              <a:rPr lang="pl-PL" sz="36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431800" y="1547589"/>
            <a:ext cx="9289032" cy="5616624"/>
          </a:xfrm>
        </p:spPr>
        <p:txBody>
          <a:bodyPr>
            <a:normAutofit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l-PL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l-PL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lvl="0"/>
            <a:r>
              <a:rPr lang="pl-PL" sz="3000" dirty="0"/>
              <a:t>Rodzice pomimo wiedzy na temat narkomanii(92%) i dobrych relacji z dziećmi (93%) nie zawsze potrafiliby rozpoznać czy dziecko brało narkotyki</a:t>
            </a:r>
          </a:p>
          <a:p>
            <a:pPr lvl="0"/>
            <a:r>
              <a:rPr lang="pl-PL" sz="3000" dirty="0"/>
              <a:t>Rodzice w dalszym ciągu zgłaszają zapotrzebowanie na wiedzę o narkomanii(31</a:t>
            </a:r>
            <a:r>
              <a:rPr lang="pl-PL" sz="3000" dirty="0" smtClean="0"/>
              <a:t>%)</a:t>
            </a:r>
            <a:br>
              <a:rPr lang="pl-PL" sz="3000" dirty="0" smtClean="0"/>
            </a:br>
            <a:r>
              <a:rPr lang="pl-PL" sz="3000" dirty="0" smtClean="0"/>
              <a:t>i </a:t>
            </a:r>
            <a:r>
              <a:rPr lang="pl-PL" sz="3000" dirty="0"/>
              <a:t>uzależnianiu się młodzieży od </a:t>
            </a:r>
            <a:r>
              <a:rPr lang="pl-PL" sz="3000" dirty="0"/>
              <a:t>internetu</a:t>
            </a:r>
            <a:r>
              <a:rPr lang="pl-PL" sz="3000" dirty="0"/>
              <a:t> (33%)</a:t>
            </a:r>
          </a:p>
          <a:p>
            <a:pPr lvl="0"/>
            <a:r>
              <a:rPr lang="pl-PL" sz="3000" dirty="0"/>
              <a:t>2% rodziców wie</a:t>
            </a:r>
            <a:r>
              <a:rPr lang="pl-PL" sz="3000" dirty="0" smtClean="0"/>
              <a:t>, że </a:t>
            </a:r>
            <a:r>
              <a:rPr lang="pl-PL" sz="3000" dirty="0"/>
              <a:t>ich dziecko brało narkotyki</a:t>
            </a:r>
          </a:p>
          <a:p>
            <a:pPr lvl="0"/>
            <a:r>
              <a:rPr lang="pl-PL" sz="3000" dirty="0"/>
              <a:t>19% rodziców przyznaje, </a:t>
            </a:r>
            <a:r>
              <a:rPr lang="pl-PL" sz="3000" dirty="0" smtClean="0"/>
              <a:t>że </a:t>
            </a:r>
            <a:r>
              <a:rPr lang="pl-PL" sz="3000" dirty="0"/>
              <a:t>w ich rodzinach było uzależnienie (alkoholu, narkotyków, hazardu 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/>
          </p:cNvSpPr>
          <p:nvPr/>
        </p:nvSpPr>
        <p:spPr>
          <a:xfrm>
            <a:off x="575816" y="3059757"/>
            <a:ext cx="9072563" cy="1046039"/>
          </a:xfrm>
          <a:prstGeom prst="rect">
            <a:avLst/>
          </a:prstGeom>
        </p:spPr>
        <p:txBody>
          <a:bodyPr vert="horz" lIns="100794" tIns="50397" rIns="100794" bIns="50397" anchor="b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Pct val="45000"/>
              <a:buFont typeface="StarSymbol"/>
              <a:buNone/>
              <a:tabLst/>
              <a:defRPr/>
            </a:pPr>
            <a:r>
              <a:rPr kumimoji="0" lang="pl-PL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Dziękuję za uwagę </a:t>
            </a:r>
            <a:endParaRPr kumimoji="0" lang="pl-PL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575816" y="323454"/>
            <a:ext cx="9072563" cy="936104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pl-PL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Rodzice dzieci w wieku 14-17lat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287784" y="1260475"/>
            <a:ext cx="9433048" cy="5903738"/>
          </a:xfrm>
        </p:spPr>
        <p:txBody>
          <a:bodyPr>
            <a:normAutofit fontScale="92500" lnSpcReduction="10000"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l-PL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l-PL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lvl="0">
              <a:buNone/>
            </a:pPr>
            <a:r>
              <a:rPr lang="pl-PL" b="1" u="sng" dirty="0"/>
              <a:t>Wiek badanych</a:t>
            </a:r>
          </a:p>
          <a:p>
            <a:pPr lvl="0"/>
            <a:r>
              <a:rPr lang="pl-PL" dirty="0"/>
              <a:t>30-40 lat-24%</a:t>
            </a:r>
          </a:p>
          <a:p>
            <a:pPr lvl="0"/>
            <a:r>
              <a:rPr lang="pl-PL" dirty="0"/>
              <a:t>40-50 lat-59%</a:t>
            </a:r>
          </a:p>
          <a:p>
            <a:pPr lvl="0"/>
            <a:r>
              <a:rPr lang="pl-PL" dirty="0"/>
              <a:t>50-60lat-17%</a:t>
            </a:r>
          </a:p>
          <a:p>
            <a:pPr lvl="0">
              <a:buNone/>
            </a:pPr>
            <a:r>
              <a:rPr lang="pl-PL" b="1" u="sng" dirty="0"/>
              <a:t>Wykształcenie</a:t>
            </a:r>
          </a:p>
          <a:p>
            <a:pPr lvl="0"/>
            <a:r>
              <a:rPr lang="pl-PL" dirty="0"/>
              <a:t>Średnie-36%</a:t>
            </a:r>
          </a:p>
          <a:p>
            <a:pPr lvl="0"/>
            <a:r>
              <a:rPr lang="pl-PL" dirty="0"/>
              <a:t>Wyższe-25%</a:t>
            </a:r>
          </a:p>
          <a:p>
            <a:pPr lvl="0"/>
            <a:r>
              <a:rPr lang="pl-PL" dirty="0"/>
              <a:t>Zasadnicze zawodowe-23%</a:t>
            </a:r>
          </a:p>
          <a:p>
            <a:pPr lvl="0"/>
            <a:r>
              <a:rPr lang="pl-PL" dirty="0"/>
              <a:t>Pomaturalne- 13%</a:t>
            </a:r>
          </a:p>
          <a:p>
            <a:pPr lvl="0"/>
            <a:r>
              <a:rPr lang="pl-PL" dirty="0"/>
              <a:t>podstawowe-3%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 dirty="0"/>
              <a:t> 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359792" y="539749"/>
            <a:ext cx="9361040" cy="6624463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l-PL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l-PL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lvl="0">
              <a:buNone/>
            </a:pPr>
            <a:r>
              <a:rPr lang="pl-PL" dirty="0"/>
              <a:t>92% rodziców uważa, że zna zjawisko narkomanii</a:t>
            </a:r>
          </a:p>
          <a:p>
            <a:pPr lvl="0">
              <a:buNone/>
            </a:pPr>
            <a:r>
              <a:rPr lang="pl-PL" dirty="0"/>
              <a:t>8% pisze</a:t>
            </a:r>
            <a:r>
              <a:rPr lang="pl-PL" dirty="0" smtClean="0"/>
              <a:t>, że </a:t>
            </a:r>
            <a:r>
              <a:rPr lang="pl-PL" dirty="0"/>
              <a:t>nie ma wiedzy na temat narkomanii</a:t>
            </a:r>
          </a:p>
          <a:p>
            <a:pPr lvl="0">
              <a:buNone/>
            </a:pPr>
            <a:r>
              <a:rPr lang="pl-PL" b="1" u="sng" dirty="0"/>
              <a:t>Poziom wiedzy</a:t>
            </a:r>
          </a:p>
          <a:p>
            <a:pPr lvl="0"/>
            <a:r>
              <a:rPr lang="pl-PL" dirty="0"/>
              <a:t>41% na poziomie średnim</a:t>
            </a:r>
          </a:p>
          <a:p>
            <a:pPr lvl="0"/>
            <a:r>
              <a:rPr lang="pl-PL" dirty="0"/>
              <a:t>24% na poziomie wystarczającym</a:t>
            </a:r>
          </a:p>
          <a:p>
            <a:pPr lvl="0"/>
            <a:r>
              <a:rPr lang="pl-PL" dirty="0"/>
              <a:t>27% na poziomie dobrym</a:t>
            </a:r>
          </a:p>
          <a:p>
            <a:pPr lvl="0"/>
            <a:r>
              <a:rPr lang="pl-PL" dirty="0"/>
              <a:t>8% na poziomie niskim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503808" y="467469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pl-PL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Wiedza rodziców pochodzi </a:t>
            </a:r>
            <a:r>
              <a:rPr lang="pl-PL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pl-PL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pl-PL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z </a:t>
            </a:r>
            <a:r>
              <a:rPr lang="pl-PL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takich źródeł jak: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359792" y="1768475"/>
            <a:ext cx="8712771" cy="4989513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l-PL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l-PL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lvl="0"/>
            <a:r>
              <a:rPr lang="pl-PL" dirty="0"/>
              <a:t>Media-48%</a:t>
            </a:r>
          </a:p>
          <a:p>
            <a:pPr lvl="0"/>
            <a:r>
              <a:rPr lang="pl-PL" dirty="0"/>
              <a:t>Ze szkoły dziecka-23%</a:t>
            </a:r>
          </a:p>
          <a:p>
            <a:pPr lvl="0"/>
            <a:r>
              <a:rPr lang="pl-PL" dirty="0"/>
              <a:t>Od znajomych-16%</a:t>
            </a:r>
          </a:p>
          <a:p>
            <a:pPr lvl="0"/>
            <a:r>
              <a:rPr lang="pl-PL" dirty="0"/>
              <a:t>Od policji-7%</a:t>
            </a:r>
          </a:p>
          <a:p>
            <a:pPr lvl="0"/>
            <a:r>
              <a:rPr lang="pl-PL" dirty="0"/>
              <a:t>Kościoła-2%</a:t>
            </a:r>
          </a:p>
          <a:p>
            <a:pPr lvl="0"/>
            <a:r>
              <a:rPr lang="pl-PL" dirty="0"/>
              <a:t>Poradni Psych-Pedagog.-2%</a:t>
            </a:r>
          </a:p>
          <a:p>
            <a:pPr lvl="0"/>
            <a:r>
              <a:rPr lang="pl-PL" dirty="0"/>
              <a:t>MOPR- 1%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503808" y="539477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pl-PL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Rozpoznanie brania przez dziecko narkotyków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431800" y="1768475"/>
            <a:ext cx="9001000" cy="532373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l-PL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l-PL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lvl="0">
              <a:buNone/>
            </a:pPr>
            <a:r>
              <a:rPr lang="pl-PL" dirty="0"/>
              <a:t>32% rodziców stwierdziło, </a:t>
            </a:r>
            <a:r>
              <a:rPr lang="pl-PL" dirty="0" smtClean="0"/>
              <a:t>że </a:t>
            </a:r>
            <a:r>
              <a:rPr lang="pl-PL" dirty="0"/>
              <a:t>nie </a:t>
            </a:r>
            <a:r>
              <a:rPr lang="pl-PL" dirty="0" smtClean="0"/>
              <a:t>potrafiłoby </a:t>
            </a:r>
            <a:r>
              <a:rPr lang="pl-PL" dirty="0"/>
              <a:t>rozpoznać czy dziecko zażyło narkotyki</a:t>
            </a:r>
          </a:p>
          <a:p>
            <a:pPr lvl="0">
              <a:buNone/>
            </a:pPr>
            <a:r>
              <a:rPr lang="pl-PL" dirty="0"/>
              <a:t>68% uważa, </a:t>
            </a:r>
            <a:r>
              <a:rPr lang="pl-PL" dirty="0" smtClean="0"/>
              <a:t>że rozpoznałoby </a:t>
            </a:r>
            <a:r>
              <a:rPr lang="pl-PL" dirty="0"/>
              <a:t>takie zjawisko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3600152" y="4067869"/>
            <a:ext cx="2783345" cy="20880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19832" y="395461"/>
            <a:ext cx="8677275" cy="1224136"/>
          </a:xfrm>
        </p:spPr>
        <p:txBody>
          <a:bodyPr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pl-PL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pl-PL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pl-PL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pl-PL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pl-PL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pl-PL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pl-PL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pl-PL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pl-PL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pl-PL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pl-PL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pl-PL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pl-PL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pl-PL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pl-PL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pl-PL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pl-PL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pl-PL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pl-PL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Uzależnienia </a:t>
            </a:r>
            <a:r>
              <a:rPr lang="pl-PL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 rodzinie</a:t>
            </a:r>
            <a:r>
              <a:rPr lang="pl-PL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pl-PL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endParaRPr lang="pl-PL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359792" y="1260475"/>
            <a:ext cx="9361040" cy="5759722"/>
          </a:xfrm>
        </p:spPr>
        <p:txBody>
          <a:bodyPr>
            <a:normAutofit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l-PL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l-PL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lvl="0"/>
            <a:r>
              <a:rPr lang="pl-PL" sz="3000" dirty="0"/>
              <a:t>19% rodziców napisało</a:t>
            </a:r>
            <a:r>
              <a:rPr lang="pl-PL" sz="3000" dirty="0" smtClean="0"/>
              <a:t>, że </a:t>
            </a:r>
            <a:r>
              <a:rPr lang="pl-PL" sz="3000" dirty="0"/>
              <a:t>w ich rodzinach były uzależnienia(alkohol, narkotyki, hazard, leki)</a:t>
            </a:r>
          </a:p>
          <a:p>
            <a:pPr lvl="0"/>
            <a:r>
              <a:rPr lang="pl-PL" sz="3000" dirty="0"/>
              <a:t>81% stwierdziło</a:t>
            </a:r>
            <a:r>
              <a:rPr lang="pl-PL" sz="3000" dirty="0" smtClean="0"/>
              <a:t>, że </a:t>
            </a:r>
            <a:r>
              <a:rPr lang="pl-PL" sz="3000" dirty="0"/>
              <a:t>nie było uzależnień</a:t>
            </a:r>
          </a:p>
          <a:p>
            <a:pPr lvl="0">
              <a:buNone/>
            </a:pPr>
            <a:endParaRPr lang="pl-PL" sz="3000" b="1" dirty="0" smtClean="0"/>
          </a:p>
          <a:p>
            <a:pPr lvl="0">
              <a:buNone/>
            </a:pPr>
            <a:r>
              <a:rPr lang="pl-PL" sz="3000" b="1" dirty="0" smtClean="0"/>
              <a:t>	</a:t>
            </a:r>
            <a:r>
              <a:rPr lang="pl-PL" sz="3000" b="1" u="sng" dirty="0" smtClean="0"/>
              <a:t>Rodzice chcieliby pogłębić wiedzę </a:t>
            </a:r>
            <a:br>
              <a:rPr lang="pl-PL" sz="3000" b="1" u="sng" dirty="0" smtClean="0"/>
            </a:br>
            <a:r>
              <a:rPr lang="pl-PL" sz="3000" b="1" u="sng" dirty="0" smtClean="0"/>
              <a:t>o uzależnieniach w 71%</a:t>
            </a:r>
            <a:endParaRPr lang="pl-PL" sz="3000" b="1" u="sng" dirty="0"/>
          </a:p>
          <a:p>
            <a:pPr lvl="0">
              <a:buNone/>
            </a:pPr>
            <a:r>
              <a:rPr lang="pl-PL" sz="3000" dirty="0" smtClean="0"/>
              <a:t>	Najwięcej </a:t>
            </a:r>
            <a:r>
              <a:rPr lang="pl-PL" sz="3000" dirty="0"/>
              <a:t>osób </a:t>
            </a:r>
            <a:r>
              <a:rPr lang="pl-PL" sz="3000" dirty="0" smtClean="0"/>
              <a:t>chciałoby </a:t>
            </a:r>
            <a:r>
              <a:rPr lang="pl-PL" sz="3000" dirty="0"/>
              <a:t>się </a:t>
            </a:r>
            <a:r>
              <a:rPr lang="pl-PL" sz="3000" dirty="0" smtClean="0"/>
              <a:t>dowiedzieć</a:t>
            </a:r>
            <a:br>
              <a:rPr lang="pl-PL" sz="3000" dirty="0" smtClean="0"/>
            </a:br>
            <a:r>
              <a:rPr lang="pl-PL" sz="3000" dirty="0" smtClean="0"/>
              <a:t>o </a:t>
            </a:r>
            <a:r>
              <a:rPr lang="pl-PL" sz="3000" dirty="0"/>
              <a:t>uzależnieniach od </a:t>
            </a:r>
            <a:r>
              <a:rPr lang="pl-PL" sz="3000" dirty="0" smtClean="0"/>
              <a:t>internetu</a:t>
            </a:r>
            <a:r>
              <a:rPr lang="pl-PL" sz="3000" dirty="0" smtClean="0"/>
              <a:t>, następnie o  narkotykach i </a:t>
            </a:r>
            <a:r>
              <a:rPr lang="pl-PL" sz="3000" dirty="0"/>
              <a:t>alkoholizmie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575816" y="467469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pl-PL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Relacje </a:t>
            </a:r>
            <a:r>
              <a:rPr lang="pl-PL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rodzic - </a:t>
            </a:r>
            <a:r>
              <a:rPr lang="pl-PL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dziecko</a:t>
            </a:r>
            <a:br>
              <a:rPr lang="pl-PL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endParaRPr lang="pl-PL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359792" y="1259557"/>
            <a:ext cx="9361040" cy="5976664"/>
          </a:xfrm>
        </p:spPr>
        <p:txBody>
          <a:bodyPr>
            <a:noAutofit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l-PL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l-PL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lvl="0">
              <a:buNone/>
            </a:pPr>
            <a:r>
              <a:rPr lang="pl-PL" sz="3000" u="sng" dirty="0"/>
              <a:t>Rodzice ocenili swoje relacje z dziećmi następująco:</a:t>
            </a:r>
          </a:p>
          <a:p>
            <a:pPr lvl="0"/>
            <a:r>
              <a:rPr lang="pl-PL" sz="3000" dirty="0"/>
              <a:t>Dobre-57%</a:t>
            </a:r>
          </a:p>
          <a:p>
            <a:pPr lvl="0"/>
            <a:r>
              <a:rPr lang="pl-PL" sz="3000" dirty="0"/>
              <a:t>Bardzo dobre-36%</a:t>
            </a:r>
          </a:p>
          <a:p>
            <a:pPr lvl="0"/>
            <a:r>
              <a:rPr lang="pl-PL" sz="3000" dirty="0"/>
              <a:t>Słabe-4%</a:t>
            </a:r>
          </a:p>
          <a:p>
            <a:pPr lvl="0"/>
            <a:r>
              <a:rPr lang="pl-PL" sz="3000" dirty="0"/>
              <a:t>Konfliktowe-3%</a:t>
            </a:r>
          </a:p>
          <a:p>
            <a:pPr lvl="0">
              <a:buNone/>
            </a:pPr>
            <a:r>
              <a:rPr lang="pl-PL" sz="3000" u="sng" dirty="0" smtClean="0"/>
              <a:t>Uważają </a:t>
            </a:r>
            <a:r>
              <a:rPr lang="pl-PL" sz="3000" u="sng" dirty="0"/>
              <a:t>także, że dzieci chętnie rozmawiają z </a:t>
            </a:r>
            <a:r>
              <a:rPr lang="pl-PL" sz="3000" u="sng" dirty="0" smtClean="0"/>
              <a:t>nimi</a:t>
            </a:r>
            <a:br>
              <a:rPr lang="pl-PL" sz="3000" u="sng" dirty="0" smtClean="0"/>
            </a:br>
            <a:r>
              <a:rPr lang="pl-PL" sz="3000" u="sng" dirty="0" smtClean="0"/>
              <a:t> </a:t>
            </a:r>
            <a:r>
              <a:rPr lang="pl-PL" sz="3000" u="sng" dirty="0"/>
              <a:t>o swoich problemach- 77%</a:t>
            </a:r>
          </a:p>
          <a:p>
            <a:pPr lvl="0"/>
            <a:r>
              <a:rPr lang="pl-PL" sz="3000" dirty="0"/>
              <a:t>Rzadko rozmawiają-22%</a:t>
            </a:r>
          </a:p>
          <a:p>
            <a:pPr lvl="0"/>
            <a:r>
              <a:rPr lang="pl-PL" sz="3000" dirty="0"/>
              <a:t>Nigdy nie rozmawiają-1%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6480472" y="2195661"/>
            <a:ext cx="2448032" cy="20400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431800" y="395461"/>
            <a:ext cx="9072563" cy="1262063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pl-PL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Wiedza rodziców </a:t>
            </a:r>
            <a:r>
              <a:rPr lang="pl-PL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 problemach </a:t>
            </a:r>
            <a:r>
              <a:rPr lang="pl-PL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dzieci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359792" y="1691605"/>
            <a:ext cx="8640960" cy="5395738"/>
          </a:xfrm>
        </p:spPr>
        <p:txBody>
          <a:bodyPr>
            <a:normAutofit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l-PL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l-PL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lvl="0"/>
            <a:r>
              <a:rPr lang="pl-PL" sz="3000" dirty="0"/>
              <a:t>78% rodziców </a:t>
            </a:r>
            <a:r>
              <a:rPr lang="pl-PL" sz="3000" dirty="0" smtClean="0"/>
              <a:t>pisze, że </a:t>
            </a:r>
            <a:r>
              <a:rPr lang="pl-PL" sz="3000" dirty="0"/>
              <a:t>ich dzieci nie mają problemów szkolnych i rodzinnych</a:t>
            </a:r>
          </a:p>
          <a:p>
            <a:pPr lvl="0"/>
            <a:r>
              <a:rPr lang="pl-PL" sz="3000" dirty="0"/>
              <a:t>16% nie wie czy mają problemy</a:t>
            </a:r>
          </a:p>
          <a:p>
            <a:pPr lvl="0"/>
            <a:r>
              <a:rPr lang="pl-PL" sz="3000" dirty="0"/>
              <a:t>6% wie o problemach swoich dzieci</a:t>
            </a:r>
          </a:p>
          <a:p>
            <a:pPr lvl="0">
              <a:buNone/>
            </a:pPr>
            <a:r>
              <a:rPr lang="pl-PL" sz="3000" dirty="0" smtClean="0"/>
              <a:t> ------------------------------------------------------</a:t>
            </a:r>
            <a:endParaRPr lang="pl-PL" sz="3000" dirty="0"/>
          </a:p>
          <a:p>
            <a:pPr lvl="0"/>
            <a:r>
              <a:rPr lang="pl-PL" sz="3000" dirty="0"/>
              <a:t>Młodzież napisała</a:t>
            </a:r>
            <a:r>
              <a:rPr lang="pl-PL" sz="3000" dirty="0" smtClean="0"/>
              <a:t>, że </a:t>
            </a:r>
            <a:r>
              <a:rPr lang="pl-PL" sz="3000" dirty="0"/>
              <a:t>przeżywa problemy szkolne-17% i rodzinne-9%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503808" y="467469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pl-PL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Czy Pani/ Pana dziecko zna skutki</a:t>
            </a:r>
            <a:r>
              <a:rPr lang="pl-PL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pl-PL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używania narkotyków?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503808" y="1768475"/>
            <a:ext cx="8568755" cy="4989513"/>
          </a:xfrm>
        </p:spPr>
        <p:txBody>
          <a:bodyPr>
            <a:normAutofit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l-PL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l-PL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lvl="0"/>
            <a:r>
              <a:rPr lang="pl-PL" sz="3000" dirty="0"/>
              <a:t>Tak odpowiedziało 87%</a:t>
            </a:r>
          </a:p>
          <a:p>
            <a:pPr lvl="0"/>
            <a:r>
              <a:rPr lang="pl-PL" sz="3000" dirty="0"/>
              <a:t>Nie wiem-12%</a:t>
            </a:r>
          </a:p>
          <a:p>
            <a:pPr lvl="0"/>
            <a:r>
              <a:rPr lang="pl-PL" sz="3000" dirty="0"/>
              <a:t>Nie-1%</a:t>
            </a:r>
          </a:p>
          <a:p>
            <a:pPr lvl="0">
              <a:buNone/>
            </a:pPr>
            <a:r>
              <a:rPr lang="pl-PL" sz="3000" dirty="0"/>
              <a:t>-----------------------------------------------------------</a:t>
            </a:r>
          </a:p>
          <a:p>
            <a:pPr lvl="0"/>
            <a:r>
              <a:rPr lang="pl-PL" sz="3000" dirty="0"/>
              <a:t>Odpowiedzi młodzieży</a:t>
            </a:r>
          </a:p>
          <a:p>
            <a:pPr lvl="0"/>
            <a:r>
              <a:rPr lang="pl-PL" sz="3000" dirty="0"/>
              <a:t>Tak 79%</a:t>
            </a:r>
          </a:p>
          <a:p>
            <a:pPr lvl="0"/>
            <a:r>
              <a:rPr lang="pl-PL" sz="3000" dirty="0"/>
              <a:t>Nie 21%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5760392" y="4499917"/>
            <a:ext cx="3240000" cy="180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Przepływ">
      <a:dk1>
        <a:sysClr val="windowText" lastClr="FFFFFF"/>
      </a:dk1>
      <a:lt1>
        <a:sysClr val="window" lastClr="000000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FFFFFF"/>
      </a:dk1>
      <a:lt1>
        <a:sysClr val="window" lastClr="000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FFFFFF"/>
      </a:dk1>
      <a:lt1>
        <a:sysClr val="window" lastClr="000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186</TotalTime>
  <Words>319</Words>
  <Application>Microsoft Office PowerPoint</Application>
  <PresentationFormat>Niestandardowy</PresentationFormat>
  <Paragraphs>83</Paragraphs>
  <Slides>13</Slides>
  <Notes>12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Aspekt</vt:lpstr>
      <vt:lpstr>Przeciwdziałanie narkomanii</vt:lpstr>
      <vt:lpstr>Rodzice dzieci w wieku 14-17lat</vt:lpstr>
      <vt:lpstr> </vt:lpstr>
      <vt:lpstr>Wiedza rodziców pochodzi  z takich źródeł jak:</vt:lpstr>
      <vt:lpstr>Rozpoznanie brania przez dziecko narkotyków</vt:lpstr>
      <vt:lpstr>         Uzależnienia w rodzinie </vt:lpstr>
      <vt:lpstr>Relacje rodzic - dziecko </vt:lpstr>
      <vt:lpstr>Wiedza rodziców o problemach dzieci</vt:lpstr>
      <vt:lpstr>Czy Pani/ Pana dziecko zna skutki używania narkotyków?</vt:lpstr>
      <vt:lpstr>   19% rodziców stwierdziło, że ich dzieci upiły się   2% rodziców napisało, że ich dziecko brało narkotyki </vt:lpstr>
      <vt:lpstr>Wnioski</vt:lpstr>
      <vt:lpstr>Wnioski cd.</vt:lpstr>
      <vt:lpstr>Slajd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Przeciwdziałanie narkomanii</dc:title>
  <dc:creator>Gabinia</dc:creator>
  <cp:lastModifiedBy>DOM</cp:lastModifiedBy>
  <cp:revision>17</cp:revision>
  <dcterms:created xsi:type="dcterms:W3CDTF">2017-04-04T12:37:20Z</dcterms:created>
  <dcterms:modified xsi:type="dcterms:W3CDTF">2017-05-09T17:47:20Z</dcterms:modified>
</cp:coreProperties>
</file>